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95" r:id="rId2"/>
    <p:sldId id="262" r:id="rId3"/>
    <p:sldId id="297" r:id="rId4"/>
    <p:sldId id="298" r:id="rId5"/>
    <p:sldId id="289" r:id="rId6"/>
    <p:sldId id="280" r:id="rId7"/>
    <p:sldId id="303" r:id="rId8"/>
  </p:sldIdLst>
  <p:sldSz cx="9144000" cy="6858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2F92"/>
    <a:srgbClr val="D3CDE1"/>
    <a:srgbClr val="8585BE"/>
    <a:srgbClr val="007C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2" autoAdjust="0"/>
    <p:restoredTop sz="58259" autoAdjust="0"/>
  </p:normalViewPr>
  <p:slideViewPr>
    <p:cSldViewPr showGuides="1">
      <p:cViewPr varScale="1">
        <p:scale>
          <a:sx n="41" d="100"/>
          <a:sy n="41" d="100"/>
        </p:scale>
        <p:origin x="-2208" y="-108"/>
      </p:cViewPr>
      <p:guideLst>
        <p:guide orient="horz" pos="1185"/>
        <p:guide pos="133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720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40" y="1"/>
            <a:ext cx="2949099" cy="497205"/>
          </a:xfrm>
          <a:prstGeom prst="rect">
            <a:avLst/>
          </a:prstGeom>
        </p:spPr>
        <p:txBody>
          <a:bodyPr vert="horz" lIns="91440" tIns="45720" rIns="91440" bIns="45720" rtlCol="0"/>
          <a:lstStyle>
            <a:lvl1pPr algn="r">
              <a:defRPr sz="1200"/>
            </a:lvl1pPr>
          </a:lstStyle>
          <a:p>
            <a:fld id="{F62D3C6A-CF16-4B8A-AE64-7559FD68468A}" type="datetimeFigureOut">
              <a:rPr lang="en-GB" smtClean="0"/>
              <a:t>10/06/2019</a:t>
            </a:fld>
            <a:endParaRPr lang="en-GB"/>
          </a:p>
        </p:txBody>
      </p:sp>
      <p:sp>
        <p:nvSpPr>
          <p:cNvPr id="4" name="Slide Image Placeholder 3"/>
          <p:cNvSpPr>
            <a:spLocks noGrp="1" noRot="1" noChangeAspect="1"/>
          </p:cNvSpPr>
          <p:nvPr>
            <p:ph type="sldImg" idx="2"/>
          </p:nvPr>
        </p:nvSpPr>
        <p:spPr>
          <a:xfrm>
            <a:off x="919163"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3448"/>
            <a:ext cx="5444490" cy="447484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5170"/>
            <a:ext cx="2949099" cy="49720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5170"/>
            <a:ext cx="2949099" cy="497205"/>
          </a:xfrm>
          <a:prstGeom prst="rect">
            <a:avLst/>
          </a:prstGeom>
        </p:spPr>
        <p:txBody>
          <a:bodyPr vert="horz" lIns="91440" tIns="45720" rIns="91440" bIns="45720" rtlCol="0" anchor="b"/>
          <a:lstStyle>
            <a:lvl1pPr algn="r">
              <a:defRPr sz="1200"/>
            </a:lvl1pPr>
          </a:lstStyle>
          <a:p>
            <a:fld id="{71646FCB-3CEE-428D-B50F-B562299EB96F}" type="slidenum">
              <a:rPr lang="en-GB" smtClean="0"/>
              <a:t>‹#›</a:t>
            </a:fld>
            <a:endParaRPr lang="en-GB"/>
          </a:p>
        </p:txBody>
      </p:sp>
    </p:spTree>
    <p:extLst>
      <p:ext uri="{BB962C8B-B14F-4D97-AF65-F5344CB8AC3E}">
        <p14:creationId xmlns:p14="http://schemas.microsoft.com/office/powerpoint/2010/main" val="835773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919163" y="746125"/>
            <a:ext cx="4967287" cy="3727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0562" y="4723448"/>
            <a:ext cx="5444490" cy="447484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In advance of the session, practitioners should be asked to bring:</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Their tiered vocabulary planning from the introductory session</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Examples of how they have planned for PTV in their classroom</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Examples of, or any observations that have been made on, the impact on children.</a:t>
            </a:r>
          </a:p>
          <a:p>
            <a:pPr marL="0" marR="0" lvl="0" indent="0" algn="l" rtl="0">
              <a:spcBef>
                <a:spcPts val="0"/>
              </a:spcBef>
              <a:spcAft>
                <a:spcPts val="0"/>
              </a:spcAft>
              <a:buFont typeface="Wingdings" panose="05000000000000000000" pitchFamily="2" charset="2"/>
              <a:buNone/>
            </a:pP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participant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copy of the PTV planning template</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1</a:t>
            </a:r>
            <a:r>
              <a:rPr lang="en-GB" sz="1200" b="1" i="0" u="none" strike="noStrike" cap="none" baseline="0" dirty="0" smtClean="0">
                <a:solidFill>
                  <a:schemeClr val="dk1"/>
                </a:solidFill>
                <a:latin typeface="Calibri"/>
                <a:ea typeface="Calibri"/>
                <a:cs typeface="Calibri"/>
                <a:sym typeface="Calibri"/>
              </a:rPr>
              <a:t>-3 </a:t>
            </a:r>
            <a:r>
              <a:rPr lang="en-GB" sz="1200" b="1" i="0" u="none" strike="noStrike" cap="none" dirty="0" smtClean="0">
                <a:solidFill>
                  <a:schemeClr val="dk1"/>
                </a:solidFill>
                <a:latin typeface="Calibri"/>
                <a:ea typeface="Calibri"/>
                <a:cs typeface="Calibri"/>
                <a:sym typeface="Calibri"/>
              </a:rPr>
              <a:t>: </a:t>
            </a:r>
            <a:r>
              <a:rPr lang="en-GB" sz="1200" b="0" i="0" u="none" strike="noStrike" cap="none" dirty="0" smtClean="0">
                <a:solidFill>
                  <a:schemeClr val="dk1"/>
                </a:solidFill>
                <a:latin typeface="Calibri"/>
                <a:ea typeface="Calibri"/>
                <a:cs typeface="Calibri"/>
                <a:sym typeface="Calibri"/>
              </a:rPr>
              <a:t>15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4 &amp; 5: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 6: </a:t>
            </a:r>
            <a:r>
              <a:rPr lang="en-GB" sz="1200" b="0" i="0" u="none" strike="noStrike" cap="none" baseline="0" dirty="0" smtClean="0">
                <a:solidFill>
                  <a:schemeClr val="dk1"/>
                </a:solidFill>
                <a:latin typeface="Calibri"/>
                <a:ea typeface="Calibri"/>
                <a:cs typeface="Calibri"/>
                <a:sym typeface="Calibri"/>
              </a:rPr>
              <a:t>20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smtClean="0">
                <a:solidFill>
                  <a:schemeClr val="dk1"/>
                </a:solidFill>
                <a:latin typeface="Calibri"/>
                <a:ea typeface="Calibri"/>
                <a:cs typeface="Calibri"/>
                <a:sym typeface="Calibri"/>
              </a:rPr>
              <a:t>Slide 7: </a:t>
            </a:r>
            <a:r>
              <a:rPr lang="en-GB" sz="1200" b="0" i="0" u="none" strike="noStrike" cap="none" baseline="0" dirty="0" smtClean="0">
                <a:solidFill>
                  <a:schemeClr val="dk1"/>
                </a:solidFill>
                <a:latin typeface="Calibri"/>
                <a:ea typeface="Calibri"/>
                <a:cs typeface="Calibri"/>
                <a:sym typeface="Calibri"/>
              </a:rPr>
              <a:t>15 minutes</a:t>
            </a:r>
          </a:p>
          <a:p>
            <a:pPr marL="0" marR="0" lvl="0" indent="0" algn="l" rtl="0">
              <a:spcBef>
                <a:spcPts val="0"/>
              </a:spcBef>
              <a:spcAft>
                <a:spcPts val="0"/>
              </a:spcAft>
              <a:buFont typeface="Arial" panose="020B0604020202020204" pitchFamily="34" charset="0"/>
              <a:buNone/>
            </a:pPr>
            <a:endParaRPr sz="1200" b="1"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54940" y="9445170"/>
            <a:ext cx="2949099" cy="49720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a:t>
            </a:r>
            <a:r>
              <a:rPr lang="en-GB" b="1" baseline="0" dirty="0" smtClean="0"/>
              <a:t> share:</a:t>
            </a:r>
          </a:p>
          <a:p>
            <a:r>
              <a:rPr lang="en-GB" i="1" baseline="0" dirty="0" smtClean="0"/>
              <a:t>At the first session we introduced the principles of Pre-Teaching Vocabulary. In the session we:</a:t>
            </a:r>
          </a:p>
          <a:p>
            <a:pPr marL="171450" indent="-171450">
              <a:buFont typeface="Wingdings" panose="05000000000000000000" pitchFamily="2" charset="2"/>
              <a:buChar char="§"/>
            </a:pPr>
            <a:r>
              <a:rPr lang="en-GB" i="1" baseline="0" dirty="0" smtClean="0"/>
              <a:t>explored the tiered approach </a:t>
            </a:r>
          </a:p>
          <a:p>
            <a:pPr marL="171450" indent="-171450">
              <a:buFont typeface="Wingdings" panose="05000000000000000000" pitchFamily="2" charset="2"/>
              <a:buChar char="§"/>
            </a:pPr>
            <a:r>
              <a:rPr lang="en-GB" i="1" baseline="0" dirty="0" smtClean="0"/>
              <a:t>explored the three components we need to consider when teaching new words – semantics, phonological awareness and kinaesthetic/ visual</a:t>
            </a:r>
          </a:p>
          <a:p>
            <a:pPr marL="171450" indent="-171450">
              <a:buFont typeface="Wingdings" panose="05000000000000000000" pitchFamily="2" charset="2"/>
              <a:buChar char="§"/>
            </a:pPr>
            <a:r>
              <a:rPr lang="en-GB" i="1" baseline="0" dirty="0" smtClean="0"/>
              <a:t>developed a tiered list of vocabulary and reflected on how you would embed this in your practice.</a:t>
            </a:r>
          </a:p>
          <a:p>
            <a:pPr marL="171450" indent="-171450">
              <a:buFont typeface="Wingdings" panose="05000000000000000000" pitchFamily="2" charset="2"/>
              <a:buChar char="§"/>
            </a:pPr>
            <a:endParaRPr lang="en-GB"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a:t>
            </a:r>
            <a:r>
              <a:rPr lang="en-GB" b="1" baseline="0" dirty="0" smtClean="0"/>
              <a:t> share:</a:t>
            </a:r>
          </a:p>
          <a:p>
            <a:r>
              <a:rPr lang="en-GB" b="0" i="1" baseline="0" dirty="0" smtClean="0"/>
              <a:t>With the tiered list of words that you created last time, as a small group, reflect on the questions on the slide.</a:t>
            </a:r>
          </a:p>
          <a:p>
            <a:endParaRPr lang="en-GB" b="0" i="1" baseline="0" dirty="0" smtClean="0"/>
          </a:p>
          <a:p>
            <a:pPr marL="171450" indent="-171450">
              <a:buFont typeface="Wingdings" panose="05000000000000000000" pitchFamily="2" charset="2"/>
              <a:buChar char="§"/>
            </a:pPr>
            <a:r>
              <a:rPr lang="en-GB" b="0" i="0" baseline="0" dirty="0" smtClean="0"/>
              <a:t>Provide an opportunity to share within their groups</a:t>
            </a:r>
          </a:p>
          <a:p>
            <a:pPr marL="171450" indent="-171450">
              <a:buFont typeface="Wingdings" panose="05000000000000000000" pitchFamily="2" charset="2"/>
              <a:buChar char="§"/>
            </a:pPr>
            <a:r>
              <a:rPr lang="en-GB" b="0" i="0" baseline="0" dirty="0" smtClean="0"/>
              <a:t>Collect responses.</a:t>
            </a:r>
          </a:p>
          <a:p>
            <a:endParaRPr lang="en-GB" b="0"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b="1" i="0" baseline="0" dirty="0" smtClean="0"/>
              <a:t>Slides 1-3– 15 minutes</a:t>
            </a:r>
          </a:p>
          <a:p>
            <a:endParaRPr lang="en-GB" b="0" dirty="0"/>
          </a:p>
        </p:txBody>
      </p:sp>
      <p:sp>
        <p:nvSpPr>
          <p:cNvPr id="4" name="Slide Number Placeholder 3"/>
          <p:cNvSpPr>
            <a:spLocks noGrp="1"/>
          </p:cNvSpPr>
          <p:nvPr>
            <p:ph type="sldNum" sz="quarter" idx="10"/>
          </p:nvPr>
        </p:nvSpPr>
        <p:spPr/>
        <p:txBody>
          <a:bodyPr/>
          <a:lstStyle/>
          <a:p>
            <a:fld id="{F3FA3FA8-9BC7-475E-BA7E-2C14599A0BB9}"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b="1" dirty="0" smtClean="0">
                <a:latin typeface="+mn-lt"/>
              </a:rPr>
              <a:t>To</a:t>
            </a:r>
            <a:r>
              <a:rPr lang="en-GB" b="1" baseline="0" dirty="0" smtClean="0">
                <a:latin typeface="+mn-lt"/>
              </a:rPr>
              <a:t> share:</a:t>
            </a:r>
            <a:endParaRPr lang="en-GB" b="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0" i="1" dirty="0" smtClean="0">
                <a:latin typeface="+mn-lt"/>
              </a:rPr>
              <a:t>In the introductory session we explored the tiered approach to vocabulary instruction.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i="1" dirty="0" smtClean="0">
              <a:latin typeface="+mn-lt"/>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b="0" i="1" dirty="0" smtClean="0">
                <a:latin typeface="+mn-lt"/>
              </a:rPr>
              <a:t>The</a:t>
            </a:r>
            <a:r>
              <a:rPr lang="en-GB" b="0" i="1" baseline="0" dirty="0" smtClean="0">
                <a:latin typeface="+mn-lt"/>
              </a:rPr>
              <a:t> tier 1 words are the words that will be anchor words in a context for most children. There may be individuals that do not understand these words. In an attempt to close “the gaps” in vocabulary, it is therefore important that these words are explicitly taught to individuals that do not understand these words. This enables teachers plan for equity.</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GB" b="0" i="1" baseline="0" dirty="0" smtClean="0">
              <a:latin typeface="+mn-lt"/>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b="0" i="1" baseline="0" dirty="0" smtClean="0">
                <a:latin typeface="+mn-lt"/>
              </a:rPr>
              <a:t>The tier 2 words are the words that are considered to be “goldilocks words”. They are the words that can be transferred across a number of contexts and will enhance vocabulary. PTV recommends that these are the words that we plan for explicit instruction of for all children and identify opportunities for repeated exposure.</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GB" b="0" i="1" baseline="0" dirty="0" smtClean="0">
              <a:latin typeface="+mn-lt"/>
            </a:endParaRP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b="0" i="1" baseline="0" dirty="0" smtClean="0">
                <a:latin typeface="+mn-lt"/>
              </a:rPr>
              <a:t>The tier 3 words are words that are specific to the context. In your teaching, these words may be used to enrich the context, and you may find it appropriate to explicitly teach these words to individuals using the PTV approach.</a:t>
            </a:r>
            <a:endParaRPr lang="en-GB" b="0" i="1" dirty="0" smtClean="0">
              <a:latin typeface="+mn-lt"/>
            </a:endParaRPr>
          </a:p>
          <a:p>
            <a:endParaRPr lang="en-GB" baseline="0" dirty="0" smtClean="0">
              <a:latin typeface="+mn-lt"/>
            </a:endParaRPr>
          </a:p>
        </p:txBody>
      </p:sp>
      <p:sp>
        <p:nvSpPr>
          <p:cNvPr id="4" name="Slide Number Placeholder 3"/>
          <p:cNvSpPr>
            <a:spLocks noGrp="1"/>
          </p:cNvSpPr>
          <p:nvPr>
            <p:ph type="sldNum" sz="quarter" idx="10"/>
          </p:nvPr>
        </p:nvSpPr>
        <p:spPr/>
        <p:txBody>
          <a:bodyPr/>
          <a:lstStyle/>
          <a:p>
            <a:fld id="{F3FA3FA8-9BC7-475E-BA7E-2C14599A0BB9}"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i="0" u="none" baseline="0" dirty="0" smtClean="0">
                <a:latin typeface="+mn-lt"/>
                <a:cs typeface="Arial" panose="020B0604020202020204" pitchFamily="34" charset="0"/>
              </a:rPr>
              <a:t>To share: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baseline="0" dirty="0" smtClean="0">
                <a:latin typeface="+mn-lt"/>
                <a:cs typeface="Arial" panose="020B0604020202020204" pitchFamily="34" charset="0"/>
              </a:rPr>
              <a:t>The Words Up Primary Key Messages detail the key things that we can do as practitioners to support children’s language development. When reflecting on our explicit teaching of vocabulary we can consider these two key messages: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baseline="0" dirty="0" smtClean="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sng" baseline="0" dirty="0" smtClean="0">
                <a:latin typeface="+mn-lt"/>
                <a:cs typeface="Arial" panose="020B0604020202020204" pitchFamily="34" charset="0"/>
              </a:rPr>
              <a:t>Repeat and revisit</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none" baseline="0" dirty="0" smtClean="0">
                <a:latin typeface="+mn-lt"/>
                <a:cs typeface="Arial" panose="020B0604020202020204" pitchFamily="34" charset="0"/>
              </a:rPr>
              <a:t>We know that children learn new language best when they experience new language in context and the language is provided to them. In the example on the picture the teacher is describing the concept of </a:t>
            </a:r>
            <a:r>
              <a:rPr lang="en-GB" sz="1200" b="1" i="1" u="none" baseline="0" dirty="0" smtClean="0">
                <a:latin typeface="+mn-lt"/>
                <a:cs typeface="Arial" panose="020B0604020202020204" pitchFamily="34" charset="0"/>
              </a:rPr>
              <a:t>parallel</a:t>
            </a:r>
            <a:r>
              <a:rPr lang="en-GB" sz="1200" b="0" i="1" u="none" baseline="0" dirty="0" smtClean="0">
                <a:latin typeface="+mn-lt"/>
                <a:cs typeface="Arial" panose="020B0604020202020204" pitchFamily="34" charset="0"/>
              </a:rPr>
              <a:t>. Children require repeated exposures in order for vocabulary to be understood and expressed. In your planning for Pre-Teaching Vocabulary you should consider how you will include your tier 2 vocabulary as part of your day to day interactions as a follow up to your explicit instruction.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u="none" baseline="0" dirty="0" smtClean="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sng" baseline="0" dirty="0" smtClean="0">
                <a:latin typeface="+mn-lt"/>
                <a:cs typeface="Arial" panose="020B0604020202020204" pitchFamily="34" charset="0"/>
              </a:rPr>
              <a:t>Use gestures meaningfully</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1" u="none" baseline="0" dirty="0" smtClean="0">
                <a:latin typeface="+mn-lt"/>
                <a:cs typeface="Arial" panose="020B0604020202020204" pitchFamily="34" charset="0"/>
              </a:rPr>
              <a:t>In Pre-Teaching Vocabulary, the kinaesthetic/ visual element asks practitioners to consider the use of gestures/ actions to support the teaching of vocabulary. This key message allows </a:t>
            </a:r>
            <a:r>
              <a:rPr lang="en-GB" sz="1200" b="0" i="1" u="none" baseline="0" smtClean="0">
                <a:latin typeface="+mn-lt"/>
                <a:cs typeface="Arial" panose="020B0604020202020204" pitchFamily="34" charset="0"/>
              </a:rPr>
              <a:t>children to deepen </a:t>
            </a:r>
            <a:r>
              <a:rPr lang="en-GB" sz="1200" b="0" i="1" u="none" baseline="0" dirty="0" smtClean="0">
                <a:latin typeface="+mn-lt"/>
                <a:cs typeface="Arial" panose="020B0604020202020204" pitchFamily="34" charset="0"/>
              </a:rPr>
              <a:t>their connection with the vocabulary.</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u="none" baseline="0" dirty="0" smtClean="0">
              <a:latin typeface="+mn-lt"/>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b="1" i="0" baseline="0" dirty="0" smtClean="0"/>
              <a:t>Slides 4 &amp; 5: 10 minutes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1" u="none" dirty="0" smtClean="0">
              <a:latin typeface="+mn-lt"/>
              <a:cs typeface="Arial" panose="020B0604020202020204" pitchFamily="34" charset="0"/>
            </a:endParaRPr>
          </a:p>
          <a:p>
            <a:endParaRPr lang="en-GB" dirty="0">
              <a:latin typeface="+mn-lt"/>
            </a:endParaRPr>
          </a:p>
        </p:txBody>
      </p:sp>
      <p:sp>
        <p:nvSpPr>
          <p:cNvPr id="4" name="Slide Number Placeholder 3"/>
          <p:cNvSpPr>
            <a:spLocks noGrp="1"/>
          </p:cNvSpPr>
          <p:nvPr>
            <p:ph type="sldNum" sz="quarter" idx="10"/>
          </p:nvPr>
        </p:nvSpPr>
        <p:spPr/>
        <p:txBody>
          <a:bodyPr/>
          <a:lstStyle/>
          <a:p>
            <a:fld id="{F3FA3FA8-9BC7-475E-BA7E-2C14599A0BB9}"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p>
          <a:p>
            <a:endParaRPr lang="en-GB" b="1" dirty="0" smtClean="0"/>
          </a:p>
          <a:p>
            <a:r>
              <a:rPr lang="en-GB" b="1" dirty="0" smtClean="0"/>
              <a:t>Provide</a:t>
            </a:r>
            <a:r>
              <a:rPr lang="en-GB" b="1" baseline="0" dirty="0" smtClean="0"/>
              <a:t> a copy of the planning template.</a:t>
            </a:r>
            <a:endParaRPr lang="en-GB" b="1" dirty="0" smtClean="0"/>
          </a:p>
          <a:p>
            <a:endParaRPr lang="en-GB" b="1" dirty="0" smtClean="0"/>
          </a:p>
          <a:p>
            <a:r>
              <a:rPr lang="en-GB" b="0" i="1" baseline="0" dirty="0" smtClean="0"/>
              <a:t>Using a context of learning that you are soon to be working on with your children:</a:t>
            </a:r>
          </a:p>
          <a:p>
            <a:pPr marL="171450" indent="-171450">
              <a:buFont typeface="Arial" panose="020B0604020202020204" pitchFamily="34" charset="0"/>
              <a:buChar char="•"/>
            </a:pPr>
            <a:r>
              <a:rPr lang="en-GB" b="0" i="1" baseline="0" dirty="0" smtClean="0"/>
              <a:t>Write a list of 20-30 words that will be used as part of the context</a:t>
            </a:r>
          </a:p>
          <a:p>
            <a:pPr marL="171450" indent="-171450">
              <a:buFont typeface="Arial" panose="020B0604020202020204" pitchFamily="34" charset="0"/>
              <a:buChar char="•"/>
            </a:pPr>
            <a:r>
              <a:rPr lang="en-GB" b="0" i="1" baseline="0" dirty="0" smtClean="0"/>
              <a:t>Divide your list of words into the three tiers</a:t>
            </a:r>
          </a:p>
          <a:p>
            <a:pPr marL="171450" indent="-171450">
              <a:buFont typeface="Arial" panose="020B0604020202020204" pitchFamily="34" charset="0"/>
              <a:buChar char="•"/>
            </a:pPr>
            <a:r>
              <a:rPr lang="en-GB" b="0" i="1" baseline="0" dirty="0" smtClean="0"/>
              <a:t>Use the planning template to reflect on your how you’re going to plan for explicit vocabulary instruction for your class</a:t>
            </a:r>
          </a:p>
          <a:p>
            <a:pPr marL="171450" indent="-171450">
              <a:buFont typeface="Arial" panose="020B0604020202020204" pitchFamily="34" charset="0"/>
              <a:buChar char="•"/>
            </a:pPr>
            <a:r>
              <a:rPr lang="en-GB" b="0" i="1" baseline="0" dirty="0" smtClean="0"/>
              <a:t>Discuss: How are you going to incorporate this into your teaching and learning? and What will you differently from last time?</a:t>
            </a:r>
          </a:p>
          <a:p>
            <a:pPr marL="0" indent="0">
              <a:buFont typeface="Arial" panose="020B0604020202020204" pitchFamily="34" charset="0"/>
              <a:buNone/>
            </a:pPr>
            <a:endParaRPr lang="en-GB" b="0" i="1" baseline="0" dirty="0" smtClean="0"/>
          </a:p>
          <a:p>
            <a:pPr marL="0" indent="0">
              <a:buFont typeface="Arial" panose="020B0604020202020204" pitchFamily="34" charset="0"/>
              <a:buNone/>
            </a:pPr>
            <a:r>
              <a:rPr lang="en-GB" b="1" i="0" baseline="0" smtClean="0"/>
              <a:t>Slide 6: </a:t>
            </a:r>
            <a:r>
              <a:rPr lang="en-GB" b="1" i="0" baseline="0" dirty="0" smtClean="0"/>
              <a:t>20 minutes</a:t>
            </a:r>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To share:</a:t>
            </a:r>
          </a:p>
          <a:p>
            <a:r>
              <a:rPr lang="en-GB" b="0" i="1" baseline="0" dirty="0" smtClean="0"/>
              <a:t>In schools that have taken a whole-school approach to explicit vocabulary instruction through PTV, they have found it useful to include a section for Tier 2 vocabulary within medium term planning.</a:t>
            </a:r>
          </a:p>
          <a:p>
            <a:endParaRPr lang="en-GB" b="0" i="1" baseline="0" dirty="0" smtClean="0"/>
          </a:p>
          <a:p>
            <a:r>
              <a:rPr lang="en-GB" b="0" i="1" baseline="0" dirty="0" smtClean="0"/>
              <a:t>To discuss in groups and then feedback:</a:t>
            </a:r>
          </a:p>
          <a:p>
            <a:pPr marL="171450" indent="-171450">
              <a:buFont typeface="Wingdings" panose="05000000000000000000" pitchFamily="2" charset="2"/>
              <a:buChar char="§"/>
            </a:pPr>
            <a:r>
              <a:rPr lang="en-GB" b="0" i="1" baseline="0" dirty="0" smtClean="0"/>
              <a:t>How could we include this in our current approaches to medium term planning?</a:t>
            </a:r>
          </a:p>
          <a:p>
            <a:pPr marL="171450" indent="-171450">
              <a:buFont typeface="Wingdings" panose="05000000000000000000" pitchFamily="2" charset="2"/>
              <a:buChar char="§"/>
            </a:pPr>
            <a:r>
              <a:rPr lang="en-GB" b="0" i="1" baseline="0" dirty="0" smtClean="0"/>
              <a:t>How could we use our approach to PTV to support family learning of explicit vocabulary instruction?</a:t>
            </a:r>
          </a:p>
          <a:p>
            <a:endParaRPr lang="en-GB" dirty="0" smtClean="0"/>
          </a:p>
          <a:p>
            <a:r>
              <a:rPr lang="en-GB" b="1" dirty="0" smtClean="0"/>
              <a:t>Slide</a:t>
            </a:r>
            <a:r>
              <a:rPr lang="en-GB" b="1" baseline="0" dirty="0" smtClean="0"/>
              <a:t> 7: 15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10/06/2019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895333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10/06/2019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10089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10/06/2019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272255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4253F2-EFF9-47F0-8D5C-B77E6AEEA28D}" type="datetimeFigureOut">
              <a:rPr lang="en-GB" smtClean="0"/>
              <a:t>10/06/2019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658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4253F2-EFF9-47F0-8D5C-B77E6AEEA28D}" type="datetimeFigureOut">
              <a:rPr lang="en-GB" smtClean="0"/>
              <a:t>10/06/2019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198761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4253F2-EFF9-47F0-8D5C-B77E6AEEA28D}" type="datetimeFigureOut">
              <a:rPr lang="en-GB" smtClean="0"/>
              <a:t>10/06/2019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3785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4253F2-EFF9-47F0-8D5C-B77E6AEEA28D}" type="datetimeFigureOut">
              <a:rPr lang="en-GB" smtClean="0"/>
              <a:t>10/06/2019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466710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4253F2-EFF9-47F0-8D5C-B77E6AEEA28D}" type="datetimeFigureOut">
              <a:rPr lang="en-GB" smtClean="0"/>
              <a:t>10/06/2019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698880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4253F2-EFF9-47F0-8D5C-B77E6AEEA28D}" type="datetimeFigureOut">
              <a:rPr lang="en-GB" smtClean="0"/>
              <a:t>10/06/2019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198662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10/06/2019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3146894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4253F2-EFF9-47F0-8D5C-B77E6AEEA28D}" type="datetimeFigureOut">
              <a:rPr lang="en-GB" smtClean="0"/>
              <a:t>10/06/2019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251D57B-2CD8-44F6-8B4D-9F8355EAE222}" type="slidenum">
              <a:rPr lang="en-GB" smtClean="0"/>
              <a:t>‹#›</a:t>
            </a:fld>
            <a:endParaRPr lang="en-GB"/>
          </a:p>
        </p:txBody>
      </p:sp>
    </p:spTree>
    <p:extLst>
      <p:ext uri="{BB962C8B-B14F-4D97-AF65-F5344CB8AC3E}">
        <p14:creationId xmlns:p14="http://schemas.microsoft.com/office/powerpoint/2010/main" val="273984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253F2-EFF9-47F0-8D5C-B77E6AEEA28D}" type="datetimeFigureOut">
              <a:rPr lang="en-GB" smtClean="0"/>
              <a:t>10/06/2019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1D57B-2CD8-44F6-8B4D-9F8355EAE222}" type="slidenum">
              <a:rPr lang="en-GB" smtClean="0"/>
              <a:t>‹#›</a:t>
            </a:fld>
            <a:endParaRPr lang="en-GB"/>
          </a:p>
        </p:txBody>
      </p:sp>
    </p:spTree>
    <p:extLst>
      <p:ext uri="{BB962C8B-B14F-4D97-AF65-F5344CB8AC3E}">
        <p14:creationId xmlns:p14="http://schemas.microsoft.com/office/powerpoint/2010/main" val="1285632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widgit.com/resources/literacy-language/vocabulary/pre-teaching-vocabulary/index.ht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Shape 90"/>
          <p:cNvSpPr txBox="1">
            <a:spLocks noGrp="1"/>
          </p:cNvSpPr>
          <p:nvPr>
            <p:ph type="title"/>
          </p:nvPr>
        </p:nvSpPr>
        <p:spPr>
          <a:xfrm>
            <a:off x="219405" y="2492896"/>
            <a:ext cx="8817091" cy="3096344"/>
          </a:xfrm>
          <a:prstGeom prst="rect">
            <a:avLst/>
          </a:prstGeom>
          <a:noFill/>
          <a:ln>
            <a:noFill/>
          </a:ln>
        </p:spPr>
        <p:txBody>
          <a:bodyPr spcFirstLastPara="1" wrap="square" lIns="91425" tIns="45700" rIns="91425" bIns="45700" anchor="ctr" anchorCtr="0">
            <a:noAutofit/>
          </a:bodyPr>
          <a:lstStyle/>
          <a:p>
            <a:pPr algn="l"/>
            <a:r>
              <a:rPr lang="en-GB" sz="4800" b="1" dirty="0" smtClean="0">
                <a:solidFill>
                  <a:schemeClr val="dk1"/>
                </a:solidFill>
                <a:sym typeface="Calibri"/>
              </a:rPr>
              <a:t>Raising Attainment through developing a whole-school approach to vocabulary learning</a:t>
            </a:r>
            <a:br>
              <a:rPr lang="en-GB" sz="4800" b="1" dirty="0" smtClean="0">
                <a:solidFill>
                  <a:schemeClr val="dk1"/>
                </a:solidFill>
                <a:sym typeface="Calibri"/>
              </a:rPr>
            </a:br>
            <a:r>
              <a:rPr lang="en-GB" sz="1200" b="1" dirty="0" smtClean="0">
                <a:solidFill>
                  <a:schemeClr val="dk1"/>
                </a:solidFill>
                <a:sym typeface="Calibri"/>
              </a:rPr>
              <a:t/>
            </a:r>
            <a:br>
              <a:rPr lang="en-GB" sz="1200" b="1" dirty="0" smtClean="0">
                <a:solidFill>
                  <a:schemeClr val="dk1"/>
                </a:solidFill>
                <a:sym typeface="Calibri"/>
              </a:rPr>
            </a:br>
            <a:r>
              <a:rPr lang="en-GB" sz="1200" b="1" dirty="0" smtClean="0">
                <a:solidFill>
                  <a:schemeClr val="dk1"/>
                </a:solidFill>
                <a:sym typeface="Calibri"/>
              </a:rPr>
              <a:t/>
            </a:r>
            <a:br>
              <a:rPr lang="en-GB" sz="1200" b="1" dirty="0" smtClean="0">
                <a:solidFill>
                  <a:schemeClr val="dk1"/>
                </a:solidFill>
                <a:sym typeface="Calibri"/>
              </a:rPr>
            </a:br>
            <a:r>
              <a:rPr lang="en-GB" sz="4800" b="1" dirty="0" smtClean="0">
                <a:solidFill>
                  <a:schemeClr val="dk1"/>
                </a:solidFill>
                <a:sym typeface="Calibri"/>
              </a:rPr>
              <a:t>Pre-Teaching Vocabulary </a:t>
            </a:r>
            <a:r>
              <a:rPr lang="en-GB" sz="4800" b="1" smtClean="0">
                <a:solidFill>
                  <a:schemeClr val="dk1"/>
                </a:solidFill>
                <a:sym typeface="Calibri"/>
              </a:rPr>
              <a:t/>
            </a:r>
            <a:br>
              <a:rPr lang="en-GB" sz="4800" b="1" smtClean="0">
                <a:solidFill>
                  <a:schemeClr val="dk1"/>
                </a:solidFill>
                <a:sym typeface="Calibri"/>
              </a:rPr>
            </a:br>
            <a:r>
              <a:rPr lang="en-GB" sz="4800" b="1" smtClean="0">
                <a:solidFill>
                  <a:schemeClr val="dk1"/>
                </a:solidFill>
                <a:sym typeface="Calibri"/>
              </a:rPr>
              <a:t>Part 2</a:t>
            </a:r>
            <a:r>
              <a:rPr lang="en-GB" sz="3600" dirty="0"/>
              <a:t/>
            </a:r>
            <a:br>
              <a:rPr lang="en-GB" sz="3600" dirty="0"/>
            </a:br>
            <a:r>
              <a:rPr lang="en-GB" sz="1200" dirty="0"/>
              <a:t/>
            </a:r>
            <a:br>
              <a:rPr lang="en-GB" sz="1200" dirty="0"/>
            </a:br>
            <a:r>
              <a:rPr lang="en-GB" sz="1200" dirty="0" smtClean="0"/>
              <a:t/>
            </a:r>
            <a:br>
              <a:rPr lang="en-GB" sz="1200" dirty="0" smtClean="0"/>
            </a:br>
            <a:r>
              <a:rPr lang="en-GB" sz="2400" i="1" dirty="0" smtClean="0"/>
              <a:t>St </a:t>
            </a:r>
            <a:r>
              <a:rPr lang="en-GB" sz="2400" i="1" dirty="0"/>
              <a:t>John, P (2016) Pre-Teaching Vocabulary: Using visual prompts to teach independent word learning in children, What Works </a:t>
            </a:r>
            <a:r>
              <a:rPr lang="en-GB" sz="2400" i="1" dirty="0" smtClean="0"/>
              <a:t>Edition</a:t>
            </a:r>
            <a:r>
              <a:rPr lang="en-GB" sz="2400" i="1" dirty="0"/>
              <a:t>, </a:t>
            </a:r>
            <a:br>
              <a:rPr lang="en-GB" sz="2400" i="1" dirty="0"/>
            </a:br>
            <a:r>
              <a:rPr lang="en-GB" sz="1400" b="1" i="1" dirty="0">
                <a:hlinkClick r:id="rId3"/>
              </a:rPr>
              <a:t>https://</a:t>
            </a:r>
            <a:r>
              <a:rPr lang="en-GB" sz="1400" b="1" i="1" dirty="0" smtClean="0">
                <a:hlinkClick r:id="rId3"/>
              </a:rPr>
              <a:t>www.widgit.com/resources/literacy-language/vocabulary/pre-teaching-vocabulary/index.htm</a:t>
            </a:r>
            <a:r>
              <a:rPr lang="en-GB" sz="1400" b="1" i="1" dirty="0" smtClean="0"/>
              <a:t> </a:t>
            </a:r>
            <a:r>
              <a:rPr lang="en-GB" sz="3600" dirty="0"/>
              <a:t>	</a:t>
            </a:r>
            <a:br>
              <a:rPr lang="en-GB" sz="3600" dirty="0"/>
            </a:br>
            <a:r>
              <a:rPr lang="en-GB" sz="3240" dirty="0" smtClean="0"/>
              <a:t/>
            </a:r>
            <a:br>
              <a:rPr lang="en-GB" sz="3240" dirty="0" smtClean="0"/>
            </a:br>
            <a:r>
              <a:rPr lang="en-GB" sz="3240" dirty="0"/>
              <a:t/>
            </a:r>
            <a:br>
              <a:rPr lang="en-GB" sz="3240" dirty="0"/>
            </a:br>
            <a:r>
              <a:rPr lang="en-GB" sz="3959" b="0" i="0" u="none" strike="noStrike" cap="none" dirty="0">
                <a:solidFill>
                  <a:schemeClr val="dk1"/>
                </a:solidFill>
                <a:latin typeface="Calibri"/>
                <a:ea typeface="Calibri"/>
                <a:cs typeface="Calibri"/>
                <a:sym typeface="Calibri"/>
              </a:rPr>
              <a:t/>
            </a:r>
            <a:br>
              <a:rPr lang="en-GB" sz="3959" b="0" i="0" u="none" strike="noStrike" cap="none" dirty="0">
                <a:solidFill>
                  <a:schemeClr val="dk1"/>
                </a:solidFill>
                <a:latin typeface="Calibri"/>
                <a:ea typeface="Calibri"/>
                <a:cs typeface="Calibri"/>
                <a:sym typeface="Calibri"/>
              </a:rPr>
            </a:br>
            <a:endParaRPr sz="2160" b="0" i="0" u="none" strike="noStrike" cap="none"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41501856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80292" y="5877272"/>
            <a:ext cx="1440180" cy="669036"/>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9" name="TextBox 8"/>
          <p:cNvSpPr txBox="1"/>
          <p:nvPr/>
        </p:nvSpPr>
        <p:spPr>
          <a:xfrm>
            <a:off x="257360" y="260648"/>
            <a:ext cx="8635120" cy="5816977"/>
          </a:xfrm>
          <a:prstGeom prst="rect">
            <a:avLst/>
          </a:prstGeom>
          <a:noFill/>
        </p:spPr>
        <p:txBody>
          <a:bodyPr wrap="square" rtlCol="0">
            <a:spAutoFit/>
          </a:bodyPr>
          <a:lstStyle/>
          <a:p>
            <a:r>
              <a:rPr lang="en-GB" sz="3200" b="1" dirty="0" smtClean="0">
                <a:latin typeface="Arial" panose="020B0604020202020204" pitchFamily="34" charset="0"/>
                <a:cs typeface="Arial" panose="020B0604020202020204" pitchFamily="34" charset="0"/>
              </a:rPr>
              <a:t>At the last session…</a:t>
            </a:r>
            <a:endParaRPr lang="en-GB" sz="1200" b="1" dirty="0" smtClean="0">
              <a:latin typeface="Arial" panose="020B0604020202020204" pitchFamily="34" charset="0"/>
              <a:cs typeface="Arial" panose="020B0604020202020204" pitchFamily="34" charset="0"/>
            </a:endParaRPr>
          </a:p>
          <a:p>
            <a:endParaRPr lang="en-GB" sz="32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explored the Tiered approach to develop targeted instruction of vocabulary.</a:t>
            </a:r>
          </a:p>
          <a:p>
            <a:pPr marL="457200" indent="-457200">
              <a:buFont typeface="Wingdings" panose="05000000000000000000" pitchFamily="2" charset="2"/>
              <a:buChar char="§"/>
            </a:pPr>
            <a:endParaRPr lang="en-GB" sz="28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identified the need to provide opportunities for engagement with the semantics, phonological awareness and kinaesthetic/ visual when teaching new vocabulary.</a:t>
            </a:r>
          </a:p>
          <a:p>
            <a:pPr marL="457200" indent="-457200">
              <a:buFont typeface="Wingdings" panose="05000000000000000000" pitchFamily="2" charset="2"/>
              <a:buChar char="§"/>
            </a:pPr>
            <a:endParaRPr lang="en-GB" sz="2800" b="1" dirty="0">
              <a:latin typeface="Arial" panose="020B0604020202020204" pitchFamily="34" charset="0"/>
              <a:cs typeface="Arial" panose="020B0604020202020204" pitchFamily="34" charset="0"/>
            </a:endParaRPr>
          </a:p>
          <a:p>
            <a:pPr marL="457200" indent="-457200">
              <a:buFont typeface="Wingdings" panose="05000000000000000000" pitchFamily="2" charset="2"/>
              <a:buChar char="§"/>
            </a:pPr>
            <a:r>
              <a:rPr lang="en-GB" sz="2800" b="1" dirty="0" smtClean="0">
                <a:latin typeface="Arial" panose="020B0604020202020204" pitchFamily="34" charset="0"/>
                <a:cs typeface="Arial" panose="020B0604020202020204" pitchFamily="34" charset="0"/>
              </a:rPr>
              <a:t>We created a tiered list of vocabulary and reflected on how we would use Pre-Teaching Vocabulary (PTV) in our classrooms.</a:t>
            </a:r>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0275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323528" y="404664"/>
            <a:ext cx="8568952" cy="6217087"/>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What did you try out?</a:t>
            </a:r>
          </a:p>
          <a:p>
            <a:endParaRPr lang="en-GB" sz="2800" dirty="0">
              <a:solidFill>
                <a:srgbClr val="000000"/>
              </a:solidFill>
              <a:latin typeface="Arial" panose="020B0604020202020204" pitchFamily="34" charset="0"/>
              <a:cs typeface="Arial" panose="020B0604020202020204" pitchFamily="34" charset="0"/>
            </a:endParaRPr>
          </a:p>
          <a:p>
            <a:r>
              <a:rPr lang="en-GB" sz="2800" b="1" dirty="0" smtClean="0">
                <a:solidFill>
                  <a:srgbClr val="000000"/>
                </a:solidFill>
                <a:latin typeface="Arial" panose="020B0604020202020204" pitchFamily="34" charset="0"/>
                <a:cs typeface="Arial" panose="020B0604020202020204" pitchFamily="34" charset="0"/>
              </a:rPr>
              <a:t>Using your tiered list of vocabulary from the previous session share the following information with your group:</a:t>
            </a:r>
          </a:p>
          <a:p>
            <a:endParaRPr lang="en-GB" sz="2400" b="1" dirty="0" smtClean="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GB" sz="2400" b="1" dirty="0" smtClean="0">
                <a:solidFill>
                  <a:srgbClr val="000000"/>
                </a:solidFill>
                <a:latin typeface="Arial" panose="020B0604020202020204" pitchFamily="34" charset="0"/>
                <a:cs typeface="Arial" panose="020B0604020202020204" pitchFamily="34" charset="0"/>
              </a:rPr>
              <a:t>Which words did you focus on in your planning – tier 2 only, or did you also include tier 1 and tier 3?</a:t>
            </a:r>
          </a:p>
          <a:p>
            <a:endParaRPr lang="en-GB" sz="2400" b="1" dirty="0" smtClean="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GB" sz="2400" b="1" dirty="0" smtClean="0">
                <a:solidFill>
                  <a:srgbClr val="000000"/>
                </a:solidFill>
                <a:latin typeface="Arial" panose="020B0604020202020204" pitchFamily="34" charset="0"/>
                <a:cs typeface="Arial" panose="020B0604020202020204" pitchFamily="34" charset="0"/>
              </a:rPr>
              <a:t>How did you deliver the explicit instruction of your words, i.e. what did your mini-lesson “look like”?</a:t>
            </a:r>
          </a:p>
          <a:p>
            <a:pPr marL="342900" indent="-342900">
              <a:buFont typeface="Wingdings" panose="05000000000000000000" pitchFamily="2" charset="2"/>
              <a:buChar char="q"/>
            </a:pPr>
            <a:endParaRPr lang="en-GB" sz="2400" b="1"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q"/>
            </a:pPr>
            <a:r>
              <a:rPr lang="en-GB" sz="2400" b="1" dirty="0" smtClean="0">
                <a:solidFill>
                  <a:srgbClr val="000000"/>
                </a:solidFill>
                <a:latin typeface="Arial" panose="020B0604020202020204" pitchFamily="34" charset="0"/>
                <a:cs typeface="Arial" panose="020B0604020202020204" pitchFamily="34" charset="0"/>
              </a:rPr>
              <a:t>What impact did planning for vocabulary instruction have on the children that you’re working with?</a:t>
            </a:r>
          </a:p>
          <a:p>
            <a:pPr marL="800100" lvl="1" indent="-342900">
              <a:buFont typeface="Wingdings" panose="05000000000000000000" pitchFamily="2" charset="2"/>
              <a:buChar char="q"/>
            </a:pPr>
            <a:endParaRPr lang="en-GB" sz="2400" b="1" dirty="0">
              <a:latin typeface="Arial" panose="020B0604020202020204" pitchFamily="34" charset="0"/>
              <a:cs typeface="Arial" panose="020B0604020202020204" pitchFamily="34" charset="0"/>
            </a:endParaRPr>
          </a:p>
          <a:p>
            <a:endParaRPr lang="en-GB" b="1" dirty="0" smtClean="0">
              <a:solidFill>
                <a:srgbClr val="000000"/>
              </a:solidFill>
              <a:cs typeface="Arial"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2848054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300" y="6000324"/>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227197"/>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Rectangle 2"/>
          <p:cNvSpPr/>
          <p:nvPr/>
        </p:nvSpPr>
        <p:spPr>
          <a:xfrm>
            <a:off x="243679" y="386661"/>
            <a:ext cx="8763446" cy="954107"/>
          </a:xfrm>
          <a:prstGeom prst="rect">
            <a:avLst/>
          </a:prstGeom>
        </p:spPr>
        <p:txBody>
          <a:bodyPr wrap="square">
            <a:spAutoFit/>
          </a:bodyPr>
          <a:lstStyle/>
          <a:p>
            <a:r>
              <a:rPr lang="en-GB" sz="3200" b="1" dirty="0" smtClean="0">
                <a:latin typeface="Arial" panose="020B0604020202020204" pitchFamily="34" charset="0"/>
                <a:cs typeface="Arial" panose="020B0604020202020204" pitchFamily="34" charset="0"/>
              </a:rPr>
              <a:t>The Tiered Approach</a:t>
            </a:r>
          </a:p>
          <a:p>
            <a:endParaRPr lang="en-GB" sz="2400" b="1" dirty="0">
              <a:latin typeface="Arial" panose="020B0604020202020204" pitchFamily="34" charset="0"/>
              <a:cs typeface="Arial" panose="020B0604020202020204" pitchFamily="34" charset="0"/>
            </a:endParaRPr>
          </a:p>
        </p:txBody>
      </p: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679" y="980728"/>
            <a:ext cx="8613725" cy="239346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Down Arrow 3"/>
          <p:cNvSpPr/>
          <p:nvPr/>
        </p:nvSpPr>
        <p:spPr>
          <a:xfrm>
            <a:off x="4399506" y="2924944"/>
            <a:ext cx="381499" cy="9014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ounded Rectangle 4"/>
          <p:cNvSpPr/>
          <p:nvPr/>
        </p:nvSpPr>
        <p:spPr>
          <a:xfrm>
            <a:off x="3275856" y="3861048"/>
            <a:ext cx="2664296" cy="22059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These are the words that PTV suggests should be delivered through explicit instruction to all children. Repeated exposure to tier 2 should be planned.</a:t>
            </a:r>
            <a:endParaRPr lang="en-GB" b="1" dirty="0">
              <a:latin typeface="Arial" panose="020B0604020202020204" pitchFamily="34" charset="0"/>
              <a:cs typeface="Arial" panose="020B0604020202020204" pitchFamily="34" charset="0"/>
            </a:endParaRPr>
          </a:p>
        </p:txBody>
      </p:sp>
      <p:sp>
        <p:nvSpPr>
          <p:cNvPr id="12" name="Down Arrow 11"/>
          <p:cNvSpPr/>
          <p:nvPr/>
        </p:nvSpPr>
        <p:spPr>
          <a:xfrm>
            <a:off x="1524340" y="2924944"/>
            <a:ext cx="381499" cy="901459"/>
          </a:xfrm>
          <a:prstGeom prst="down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p:cNvSpPr/>
          <p:nvPr/>
        </p:nvSpPr>
        <p:spPr>
          <a:xfrm>
            <a:off x="400690" y="3861048"/>
            <a:ext cx="2664296" cy="2205991"/>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Most children will understand these words prior to the context. Some children will need taught these words </a:t>
            </a:r>
            <a:r>
              <a:rPr lang="en-GB" b="1" dirty="0" smtClean="0">
                <a:latin typeface="Arial" panose="020B0604020202020204" pitchFamily="34" charset="0"/>
                <a:cs typeface="Arial" panose="020B0604020202020204" pitchFamily="34" charset="0"/>
              </a:rPr>
              <a:t>explicitly </a:t>
            </a:r>
            <a:r>
              <a:rPr lang="en-GB" b="1" dirty="0" smtClean="0">
                <a:latin typeface="Arial" panose="020B0604020202020204" pitchFamily="34" charset="0"/>
                <a:cs typeface="Arial" panose="020B0604020202020204" pitchFamily="34" charset="0"/>
              </a:rPr>
              <a:t>using the PTV approach.</a:t>
            </a:r>
            <a:endParaRPr lang="en-GB" b="1" dirty="0">
              <a:latin typeface="Arial" panose="020B0604020202020204" pitchFamily="34" charset="0"/>
              <a:cs typeface="Arial" panose="020B0604020202020204" pitchFamily="34" charset="0"/>
            </a:endParaRPr>
          </a:p>
        </p:txBody>
      </p:sp>
      <p:sp>
        <p:nvSpPr>
          <p:cNvPr id="14" name="Down Arrow 13"/>
          <p:cNvSpPr/>
          <p:nvPr/>
        </p:nvSpPr>
        <p:spPr>
          <a:xfrm>
            <a:off x="7279826" y="2924944"/>
            <a:ext cx="381499" cy="901459"/>
          </a:xfrm>
          <a:prstGeom prst="downArrow">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ounded Rectangle 14"/>
          <p:cNvSpPr/>
          <p:nvPr/>
        </p:nvSpPr>
        <p:spPr>
          <a:xfrm>
            <a:off x="6156176" y="3861048"/>
            <a:ext cx="2664296" cy="2205991"/>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Arial" panose="020B0604020202020204" pitchFamily="34" charset="0"/>
                <a:cs typeface="Arial" panose="020B0604020202020204" pitchFamily="34" charset="0"/>
              </a:rPr>
              <a:t>These are words that will further enrich the context. For  individuals you may find it appropriate to use the PTV approach to teach these.</a:t>
            </a:r>
            <a:endParaRPr lang="en-GB" b="1" dirty="0">
              <a:latin typeface="Arial" panose="020B0604020202020204" pitchFamily="34" charset="0"/>
              <a:cs typeface="Arial" panose="020B0604020202020204" pitchFamily="34" charset="0"/>
            </a:endParaRPr>
          </a:p>
        </p:txBody>
      </p:sp>
      <p:sp>
        <p:nvSpPr>
          <p:cNvPr id="6" name="Rectangle 5"/>
          <p:cNvSpPr/>
          <p:nvPr/>
        </p:nvSpPr>
        <p:spPr>
          <a:xfrm>
            <a:off x="273050" y="6165304"/>
            <a:ext cx="3002806" cy="50405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latin typeface="Arial" panose="020B0604020202020204" pitchFamily="34" charset="0"/>
                <a:cs typeface="Arial" panose="020B0604020202020204" pitchFamily="34" charset="0"/>
              </a:rPr>
              <a:t>CLOSING “The Gaps”!</a:t>
            </a:r>
            <a:endParaRPr lang="en-GB" sz="20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22809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122488" y="1857596"/>
            <a:ext cx="6769263" cy="738664"/>
          </a:xfrm>
          <a:prstGeom prst="rect">
            <a:avLst/>
          </a:prstGeom>
          <a:noFill/>
        </p:spPr>
        <p:txBody>
          <a:bodyPr wrap="square" rtlCol="0">
            <a:spAutoFit/>
          </a:bodyPr>
          <a:lstStyle/>
          <a:p>
            <a:pPr algn="ctr"/>
            <a:endParaRPr lang="en-GB" sz="2400" b="1" dirty="0">
              <a:solidFill>
                <a:srgbClr val="000000"/>
              </a:solidFill>
              <a:cs typeface="Arial" pitchFamily="34" charset="0"/>
            </a:endParaRPr>
          </a:p>
          <a:p>
            <a:endParaRPr lang="en-GB" dirty="0" smtClean="0">
              <a:solidFill>
                <a:srgbClr val="000000"/>
              </a:solidFill>
              <a:cs typeface="Arial"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Rectangle 2"/>
          <p:cNvSpPr/>
          <p:nvPr/>
        </p:nvSpPr>
        <p:spPr>
          <a:xfrm>
            <a:off x="241629" y="116632"/>
            <a:ext cx="8251006" cy="1107996"/>
          </a:xfrm>
          <a:prstGeom prst="rect">
            <a:avLst/>
          </a:prstGeom>
        </p:spPr>
        <p:txBody>
          <a:bodyPr wrap="square">
            <a:spAutoFit/>
          </a:bodyPr>
          <a:lstStyle/>
          <a:p>
            <a:endParaRPr lang="en-GB" dirty="0" smtClean="0"/>
          </a:p>
          <a:p>
            <a:r>
              <a:rPr lang="en-GB" sz="2400" b="1" dirty="0" smtClean="0">
                <a:latin typeface="Arial" panose="020B0604020202020204" pitchFamily="34" charset="0"/>
                <a:cs typeface="Arial" panose="020B0604020202020204" pitchFamily="34" charset="0"/>
              </a:rPr>
              <a:t>It’s important to consider…</a:t>
            </a:r>
          </a:p>
          <a:p>
            <a:endParaRPr lang="en-GB" sz="2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2713" y="1234033"/>
            <a:ext cx="3448050" cy="4067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0917" y="1257275"/>
            <a:ext cx="3419475" cy="3971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3173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332656"/>
            <a:ext cx="8506086" cy="6586418"/>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Pre-Teaching Vocabulary: </a:t>
            </a:r>
            <a:br>
              <a:rPr lang="en-GB" sz="2800" b="1" dirty="0" smtClean="0">
                <a:solidFill>
                  <a:srgbClr val="000000"/>
                </a:solidFill>
                <a:latin typeface="Arial" panose="020B0604020202020204" pitchFamily="34" charset="0"/>
                <a:cs typeface="Arial" panose="020B0604020202020204" pitchFamily="34" charset="0"/>
              </a:rPr>
            </a:br>
            <a:r>
              <a:rPr lang="en-GB" sz="2800" b="1" dirty="0" smtClean="0">
                <a:solidFill>
                  <a:srgbClr val="000000"/>
                </a:solidFill>
                <a:latin typeface="Arial" panose="020B0604020202020204" pitchFamily="34" charset="0"/>
                <a:cs typeface="Arial" panose="020B0604020202020204" pitchFamily="34" charset="0"/>
              </a:rPr>
              <a:t>Theory into Practice</a:t>
            </a:r>
            <a:endParaRPr lang="en-GB" sz="3200" b="1" dirty="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endParaRPr lang="en-GB" sz="1200" dirty="0" smtClean="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Using a context of learning that you are currently or soon to be working on with your children: identify a range of words the children will need to know (include a range of nouns, adjectives, verbs, adverbs etc.)</a:t>
            </a:r>
          </a:p>
          <a:p>
            <a:pPr marL="342900" indent="-342900">
              <a:buFont typeface="+mj-lt"/>
              <a:buAutoNum type="arabicPeriod"/>
            </a:pPr>
            <a:endParaRPr lang="en-GB" sz="2400" dirty="0" smtClean="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Divide the words into 3 categories using the idea of ‘tiers’</a:t>
            </a:r>
          </a:p>
          <a:p>
            <a:pPr marL="342900" indent="-342900">
              <a:buFont typeface="+mj-lt"/>
              <a:buAutoNum type="arabicPeriod"/>
            </a:pPr>
            <a:endParaRPr lang="en-GB" sz="2400" dirty="0" smtClean="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Use the planning template to reflect on how you’re going to plan for explicit vocabulary instruction.</a:t>
            </a:r>
          </a:p>
          <a:p>
            <a:pPr marL="342900" indent="-342900">
              <a:buFont typeface="+mj-lt"/>
              <a:buAutoNum type="arabicPeriod"/>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mj-lt"/>
              <a:buAutoNum type="arabicPeriod"/>
            </a:pPr>
            <a:r>
              <a:rPr lang="en-GB" sz="2400" dirty="0" smtClean="0">
                <a:solidFill>
                  <a:srgbClr val="000000"/>
                </a:solidFill>
                <a:latin typeface="Arial" panose="020B0604020202020204" pitchFamily="34" charset="0"/>
                <a:cs typeface="Arial" panose="020B0604020202020204" pitchFamily="34" charset="0"/>
              </a:rPr>
              <a:t>Share: </a:t>
            </a: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How are you going to incorporate this into your teaching and learning? </a:t>
            </a: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What will you differently from last time?</a:t>
            </a:r>
            <a:endParaRPr lang="en-GB" dirty="0" smtClean="0">
              <a:solidFill>
                <a:srgbClr val="000000"/>
              </a:solidFill>
              <a:cs typeface="Arial" pitchFamily="34" charset="0"/>
            </a:endParaRPr>
          </a:p>
          <a:p>
            <a:pPr marL="342900" indent="-342900">
              <a:buAutoNum type="arabicPeriod" startAt="4"/>
            </a:pPr>
            <a:endParaRPr lang="en-GB" dirty="0" smtClean="0">
              <a:solidFill>
                <a:srgbClr val="000000"/>
              </a:solidFill>
              <a:cs typeface="Arial"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747028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047" y="1339960"/>
            <a:ext cx="6596426" cy="2161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25450" y="404664"/>
            <a:ext cx="6598023" cy="830997"/>
          </a:xfrm>
          <a:prstGeom prst="rect">
            <a:avLst/>
          </a:prstGeom>
          <a:noFill/>
        </p:spPr>
        <p:txBody>
          <a:bodyPr wrap="square" rtlCol="0">
            <a:spAutoFit/>
          </a:bodyPr>
          <a:lstStyle/>
          <a:p>
            <a:r>
              <a:rPr lang="en-GB" sz="2400" b="1" dirty="0" smtClean="0">
                <a:latin typeface="Arial" panose="020B0604020202020204" pitchFamily="34" charset="0"/>
                <a:cs typeface="Arial" panose="020B0604020202020204" pitchFamily="34" charset="0"/>
              </a:rPr>
              <a:t>A Whole-School Approach to Pre-Teaching Vocabulary</a:t>
            </a:r>
            <a:endParaRPr lang="en-GB" sz="2400" b="1" dirty="0">
              <a:latin typeface="Arial" panose="020B0604020202020204" pitchFamily="34" charset="0"/>
              <a:cs typeface="Arial" panose="020B0604020202020204" pitchFamily="34" charset="0"/>
            </a:endParaRPr>
          </a:p>
        </p:txBody>
      </p:sp>
      <p:sp>
        <p:nvSpPr>
          <p:cNvPr id="4" name="TextBox 3"/>
          <p:cNvSpPr txBox="1"/>
          <p:nvPr/>
        </p:nvSpPr>
        <p:spPr>
          <a:xfrm>
            <a:off x="427047" y="3789040"/>
            <a:ext cx="8352089" cy="1323439"/>
          </a:xfrm>
          <a:prstGeom prst="rect">
            <a:avLst/>
          </a:prstGeom>
          <a:noFill/>
          <a:ln>
            <a:solidFill>
              <a:schemeClr val="tx1"/>
            </a:solidFill>
          </a:ln>
        </p:spPr>
        <p:txBody>
          <a:bodyPr wrap="square" rtlCol="0">
            <a:spAutoFit/>
          </a:bodyPr>
          <a:lstStyle/>
          <a:p>
            <a:r>
              <a:rPr lang="en-GB" sz="2000" b="1" dirty="0">
                <a:latin typeface="Arial" panose="020B0604020202020204" pitchFamily="34" charset="0"/>
                <a:cs typeface="Arial" panose="020B0604020202020204" pitchFamily="34" charset="0"/>
              </a:rPr>
              <a:t>PTV as part of medium term planning </a:t>
            </a:r>
            <a:endParaRPr lang="en-GB" sz="2000" dirty="0">
              <a:latin typeface="Arial" panose="020B0604020202020204" pitchFamily="34" charset="0"/>
              <a:cs typeface="Arial" panose="020B0604020202020204" pitchFamily="34" charset="0"/>
            </a:endParaRPr>
          </a:p>
          <a:p>
            <a:r>
              <a:rPr lang="en-GB" sz="2000" dirty="0" smtClean="0">
                <a:latin typeface="Arial" panose="020B0604020202020204" pitchFamily="34" charset="0"/>
                <a:cs typeface="Arial" panose="020B0604020202020204" pitchFamily="34" charset="0"/>
              </a:rPr>
              <a:t>Including </a:t>
            </a:r>
            <a:r>
              <a:rPr lang="en-GB" sz="2000" dirty="0">
                <a:latin typeface="Arial" panose="020B0604020202020204" pitchFamily="34" charset="0"/>
                <a:cs typeface="Arial" panose="020B0604020202020204" pitchFamily="34" charset="0"/>
              </a:rPr>
              <a:t>a section for Tier 2 vocabulary as part of medium term planning supports practitioners in taking a whole-school approach to vocabulary instruction. </a:t>
            </a:r>
          </a:p>
        </p:txBody>
      </p:sp>
      <p:sp>
        <p:nvSpPr>
          <p:cNvPr id="5" name="TextBox 4"/>
          <p:cNvSpPr txBox="1"/>
          <p:nvPr/>
        </p:nvSpPr>
        <p:spPr>
          <a:xfrm>
            <a:off x="425450" y="5301208"/>
            <a:ext cx="6913506" cy="1323439"/>
          </a:xfrm>
          <a:prstGeom prst="rect">
            <a:avLst/>
          </a:prstGeom>
          <a:noFill/>
        </p:spPr>
        <p:txBody>
          <a:bodyPr wrap="square" rtlCol="0">
            <a:spAutoFit/>
          </a:bodyPr>
          <a:lstStyle/>
          <a:p>
            <a:pPr marL="342900" indent="-342900">
              <a:buFont typeface="Wingdings" panose="05000000000000000000" pitchFamily="2" charset="2"/>
              <a:buChar char="§"/>
            </a:pPr>
            <a:r>
              <a:rPr lang="en-GB" sz="2000" dirty="0" smtClean="0">
                <a:latin typeface="Arial" panose="020B0604020202020204" pitchFamily="34" charset="0"/>
                <a:cs typeface="Arial" panose="020B0604020202020204" pitchFamily="34" charset="0"/>
              </a:rPr>
              <a:t>How could we include this in our current approaches to medium term planning?</a:t>
            </a:r>
          </a:p>
          <a:p>
            <a:pPr marL="342900" indent="-342900">
              <a:buFont typeface="Wingdings" panose="05000000000000000000" pitchFamily="2" charset="2"/>
              <a:buChar char="§"/>
            </a:pPr>
            <a:r>
              <a:rPr lang="en-GB" sz="2000" dirty="0" smtClean="0">
                <a:latin typeface="Arial" panose="020B0604020202020204" pitchFamily="34" charset="0"/>
                <a:cs typeface="Arial" panose="020B0604020202020204" pitchFamily="34" charset="0"/>
              </a:rPr>
              <a:t>How could we use our approach to PTV to support family learning of explicit vocabulary instruction?</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555494"/>
      </p:ext>
    </p:extLst>
  </p:cSld>
  <p:clrMapOvr>
    <a:masterClrMapping/>
  </p:clrMapOvr>
  <p:timing>
    <p:tnLst>
      <p:par>
        <p:cTn id="1" dur="indefinite" restart="never" nodeType="tmRoot"/>
      </p:par>
    </p:tnLst>
  </p:timing>
</p:sld>
</file>

<file path=ppt/theme/theme1.xml><?xml version="1.0" encoding="utf-8"?>
<a:theme xmlns:a="http://schemas.openxmlformats.org/drawingml/2006/main" name="LTA Toolki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LTA Toolkit</Template>
  <TotalTime>2059</TotalTime>
  <Words>1070</Words>
  <Application>Microsoft Office PowerPoint</Application>
  <PresentationFormat>On-screen Show (4:3)</PresentationFormat>
  <Paragraphs>111</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LTA Toolkit</vt:lpstr>
      <vt:lpstr>Raising Attainment through developing a whole-school approach to vocabulary learning   Pre-Teaching Vocabulary  Part 2   St John, P (2016) Pre-Teaching Vocabulary: Using visual prompts to teach independent word learning in children, What Works Edition,  https://www.widgit.com/resources/literacy-language/vocabulary/pre-teaching-vocabulary/index.htm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McCartney</dc:creator>
  <cp:lastModifiedBy>CookJ</cp:lastModifiedBy>
  <cp:revision>160</cp:revision>
  <cp:lastPrinted>2019-01-22T11:35:57Z</cp:lastPrinted>
  <dcterms:created xsi:type="dcterms:W3CDTF">2013-02-22T07:22:54Z</dcterms:created>
  <dcterms:modified xsi:type="dcterms:W3CDTF">2019-06-10T14:44:21Z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75975609</vt:i4>
  </property>
  <property fmtid="{D5CDD505-2E9C-101B-9397-08002B2CF9AE}" pid="4" name="_EmailSubject">
    <vt:lpwstr>new slides for the vocabulary PPT</vt:lpwstr>
  </property>
  <property fmtid="{D5CDD505-2E9C-101B-9397-08002B2CF9AE}" pid="5" name="_AuthorEmail">
    <vt:lpwstr>Rebecca.Castelo@highland.gcsx.gov.uk</vt:lpwstr>
  </property>
  <property fmtid="{D5CDD505-2E9C-101B-9397-08002B2CF9AE}" pid="6" name="_AuthorEmailDisplayName">
    <vt:lpwstr>Rebecca Castelo</vt:lpwstr>
  </property>
  <property fmtid="{D5CDD505-2E9C-101B-9397-08002B2CF9AE}" pid="7" name="_PreviousAdHocReviewCycleID">
    <vt:i4>603569363</vt:i4>
  </property>
</Properties>
</file>